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254606-B858-4FFB-8E58-E0D560824F28}" type="datetimeFigureOut">
              <a:rPr lang="it-IT" smtClean="0"/>
              <a:t>30/03/2014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4DB31F-3D5C-49E9-8B4A-E526F623113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1685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30A8E-536B-47F7-9F95-1C2A8F01C11D}" type="datetimeFigureOut">
              <a:rPr lang="it-IT" smtClean="0"/>
              <a:t>30/03/2014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7020-D8BC-46FA-8EBF-C76BBB49E0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0170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30A8E-536B-47F7-9F95-1C2A8F01C11D}" type="datetimeFigureOut">
              <a:rPr lang="it-IT" smtClean="0"/>
              <a:t>30/03/2014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7020-D8BC-46FA-8EBF-C76BBB49E0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2716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30A8E-536B-47F7-9F95-1C2A8F01C11D}" type="datetimeFigureOut">
              <a:rPr lang="it-IT" smtClean="0"/>
              <a:t>30/03/2014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7020-D8BC-46FA-8EBF-C76BBB49E0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708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30A8E-536B-47F7-9F95-1C2A8F01C11D}" type="datetimeFigureOut">
              <a:rPr lang="it-IT" smtClean="0"/>
              <a:t>30/03/2014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7020-D8BC-46FA-8EBF-C76BBB49E0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60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30A8E-536B-47F7-9F95-1C2A8F01C11D}" type="datetimeFigureOut">
              <a:rPr lang="it-IT" smtClean="0"/>
              <a:t>30/03/2014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7020-D8BC-46FA-8EBF-C76BBB49E0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2125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30A8E-536B-47F7-9F95-1C2A8F01C11D}" type="datetimeFigureOut">
              <a:rPr lang="it-IT" smtClean="0"/>
              <a:t>30/03/2014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7020-D8BC-46FA-8EBF-C76BBB49E0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4132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30A8E-536B-47F7-9F95-1C2A8F01C11D}" type="datetimeFigureOut">
              <a:rPr lang="it-IT" smtClean="0"/>
              <a:t>30/03/2014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7020-D8BC-46FA-8EBF-C76BBB49E0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7433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30A8E-536B-47F7-9F95-1C2A8F01C11D}" type="datetimeFigureOut">
              <a:rPr lang="it-IT" smtClean="0"/>
              <a:t>30/03/2014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7020-D8BC-46FA-8EBF-C76BBB49E0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254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30A8E-536B-47F7-9F95-1C2A8F01C11D}" type="datetimeFigureOut">
              <a:rPr lang="it-IT" smtClean="0"/>
              <a:t>30/03/2014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7020-D8BC-46FA-8EBF-C76BBB49E0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56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30A8E-536B-47F7-9F95-1C2A8F01C11D}" type="datetimeFigureOut">
              <a:rPr lang="it-IT" smtClean="0"/>
              <a:t>30/03/2014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7020-D8BC-46FA-8EBF-C76BBB49E0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8982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30A8E-536B-47F7-9F95-1C2A8F01C11D}" type="datetimeFigureOut">
              <a:rPr lang="it-IT" smtClean="0"/>
              <a:t>30/03/2014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97020-D8BC-46FA-8EBF-C76BBB49E0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5030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30A8E-536B-47F7-9F95-1C2A8F01C11D}" type="datetimeFigureOut">
              <a:rPr lang="it-IT" smtClean="0"/>
              <a:t>30/03/2014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97020-D8BC-46FA-8EBF-C76BBB49E0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4258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835696" y="476672"/>
            <a:ext cx="568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tx2"/>
                </a:solidFill>
              </a:rPr>
              <a:t>CORSO DI LAUREA MAGISTRALE IN</a:t>
            </a:r>
          </a:p>
          <a:p>
            <a:pPr algn="ctr"/>
            <a:r>
              <a:rPr lang="it-IT" b="1" dirty="0" smtClean="0">
                <a:solidFill>
                  <a:schemeClr val="tx2"/>
                </a:solidFill>
              </a:rPr>
              <a:t>BIOTECNOLOGIE MEDICHE E MEDICINA MOLECOLARE</a:t>
            </a:r>
            <a:endParaRPr lang="it-IT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446801"/>
              </p:ext>
            </p:extLst>
          </p:nvPr>
        </p:nvGraphicFramePr>
        <p:xfrm>
          <a:off x="971600" y="1412777"/>
          <a:ext cx="7560839" cy="468051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151430"/>
                <a:gridCol w="2796408"/>
                <a:gridCol w="688971"/>
                <a:gridCol w="924030"/>
              </a:tblGrid>
              <a:tr h="2232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u="none" strike="noStrike" dirty="0">
                          <a:effectLst/>
                        </a:rPr>
                        <a:t> </a:t>
                      </a:r>
                      <a:endParaRPr lang="it-IT" sz="12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</a:rPr>
                        <a:t>I TRIMESTRE</a:t>
                      </a:r>
                      <a:endParaRPr lang="it-IT" sz="1200" b="1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32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Corso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SSD/MODULO 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CFU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Totale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4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Basi patogenetiche delle malattie (C.I.)  (</a:t>
                      </a:r>
                      <a:r>
                        <a:rPr lang="it-IT" sz="1100">
                          <a:effectLst/>
                        </a:rPr>
                        <a:t>prosegue nel secondo trimestre)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MED/04: Patologia generale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u="none" strike="noStrike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6 </a:t>
                      </a:r>
                      <a:endParaRPr lang="it-IT" sz="12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u="none" strike="noStrike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effectLst/>
                        </a:rPr>
                        <a:t>6</a:t>
                      </a:r>
                      <a:endParaRPr lang="it-IT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  <a:endParaRPr lang="it-IT" sz="12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4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Tecniche microscopiche avanzate e nanotecnologie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FIS/07: Fisica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6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6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4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Biologia molecolare applicata alle biotecnologie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BIO/11: Biologia molecolare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7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7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32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TOTALE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19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32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b="1" dirty="0">
                          <a:effectLst/>
                        </a:rPr>
                        <a:t>II </a:t>
                      </a:r>
                      <a:r>
                        <a:rPr lang="it-IT" sz="1200" b="1" dirty="0" smtClean="0">
                          <a:effectLst/>
                        </a:rPr>
                        <a:t>TRIMESTRE</a:t>
                      </a:r>
                      <a:endParaRPr lang="it-IT" sz="1200" b="1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4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331720" algn="r"/>
                        </a:tabLst>
                      </a:pPr>
                      <a:r>
                        <a:rPr lang="it-IT" sz="1200" dirty="0">
                          <a:effectLst/>
                        </a:rPr>
                        <a:t>Basi patogenetiche delle malattie (C.I.)</a:t>
                      </a:r>
                      <a:endParaRPr lang="it-IT" sz="12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MED/09: Medicina interna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</a:rPr>
                        <a:t>5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effectLst/>
                          <a:latin typeface="Times"/>
                          <a:ea typeface="Times"/>
                          <a:cs typeface="Times New Roman"/>
                        </a:rPr>
                        <a:t>5</a:t>
                      </a:r>
                      <a:endParaRPr lang="it-IT" sz="12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32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331720" algn="r"/>
                        </a:tabLst>
                      </a:pPr>
                      <a:r>
                        <a:rPr lang="it-IT" sz="1200">
                          <a:effectLst/>
                        </a:rPr>
                        <a:t>Biochimica umana 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BIO/10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u="none" strike="noStrike" dirty="0"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it-IT" sz="12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9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6967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331720" algn="r"/>
                        </a:tabLst>
                      </a:pPr>
                      <a:r>
                        <a:rPr lang="it-IT" sz="1200">
                          <a:effectLst/>
                        </a:rPr>
                        <a:t>Basi genetiche e molecolari delle malattie (C.I.)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BIO/13: Biologia applicata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MED/03: Genetica Medica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8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6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14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  <a:endParaRPr lang="it-IT" sz="12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64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331720" algn="r"/>
                        </a:tabLst>
                      </a:pPr>
                      <a:r>
                        <a:rPr lang="it-IT" sz="1200">
                          <a:effectLst/>
                        </a:rPr>
                        <a:t>Farmacologia applicata alle biotecnologie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BIO/14: Farmacologia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7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7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32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331720" algn="r"/>
                        </a:tabLst>
                      </a:pPr>
                      <a:r>
                        <a:rPr lang="it-IT" sz="1200">
                          <a:effectLst/>
                        </a:rPr>
                        <a:t>Attività a scelta della studente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4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92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331720" algn="r"/>
                        </a:tabLst>
                      </a:pPr>
                      <a:r>
                        <a:rPr lang="it-IT" sz="1200">
                          <a:effectLst/>
                        </a:rPr>
                        <a:t>TOTALE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39</a:t>
                      </a:r>
                      <a:endParaRPr lang="it-IT" sz="12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179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758088"/>
              </p:ext>
            </p:extLst>
          </p:nvPr>
        </p:nvGraphicFramePr>
        <p:xfrm>
          <a:off x="971600" y="980734"/>
          <a:ext cx="6984775" cy="47525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911321"/>
                <a:gridCol w="2583349"/>
                <a:gridCol w="636477"/>
                <a:gridCol w="853628"/>
              </a:tblGrid>
              <a:tr h="3168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III TRIMESTRE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68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I Corso di curriculum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6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68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II Corso di curriculum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6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68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III Corso di curriculum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6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68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TOTALE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18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68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IV e V TRIMESTRE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36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Aspetti economici delle biotecnologie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SECS-P/06 – Economia applicata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6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6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68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Attività formative professionalizzanti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10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68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Attività a scelta dello studente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4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68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TOTALI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20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68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u="none" strike="noStrike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VI TRIMESTRE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683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Ulteriori attività formative (linguistiche, informatiche, relazionali)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683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Prova Finale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21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16835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TOTALI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24</a:t>
                      </a:r>
                      <a:endParaRPr lang="it-IT" sz="1200" dirty="0">
                        <a:effectLst/>
                        <a:latin typeface="Times"/>
                        <a:ea typeface="Times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5850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636627"/>
              </p:ext>
            </p:extLst>
          </p:nvPr>
        </p:nvGraphicFramePr>
        <p:xfrm>
          <a:off x="1395411" y="1916832"/>
          <a:ext cx="6353175" cy="239914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11217"/>
                <a:gridCol w="3885035"/>
                <a:gridCol w="685594"/>
                <a:gridCol w="571329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CORSO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SSD/MODULO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CFU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TOT.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532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Neurobiologia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BIO/09: Fisiologia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BIO/16: Anatomia umana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INF/01: Informatica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BIO/14: Farmacologia 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6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Basi patologiche delle malattie nervose e psichiatriche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MED/26: Neurologia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MED/03: Genetica medica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MED/13: Endocrinologia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MED/25: Psichiatria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M-PSI/01: Psicologia generale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1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6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Diagnostica molecolare e terapia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BIO/14: Farmacologia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MED/26: Neurologia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MED/36: Diagnostica per immagini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6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" name="Rettangolo 3"/>
          <p:cNvSpPr/>
          <p:nvPr/>
        </p:nvSpPr>
        <p:spPr>
          <a:xfrm>
            <a:off x="3741003" y="1124744"/>
            <a:ext cx="16619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chemeClr val="tx2"/>
                </a:solidFill>
              </a:rPr>
              <a:t>NEUROSCIENZE</a:t>
            </a:r>
            <a:endParaRPr lang="it-IT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24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148719"/>
              </p:ext>
            </p:extLst>
          </p:nvPr>
        </p:nvGraphicFramePr>
        <p:xfrm>
          <a:off x="1425656" y="1988840"/>
          <a:ext cx="6324600" cy="25603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30630"/>
                <a:gridCol w="3867150"/>
                <a:gridCol w="666115"/>
                <a:gridCol w="560705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CORSO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SSD/MODULO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CFU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TOT.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Epidemiologia, Patogenesi e Diagnosi dei Tumori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MED/04: Patologia generale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MED/15: Malattie del sangue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MED/03: Genetica medica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MED/01: Statistica medica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6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Ricerca e sviluppo di nuove metodologie diagnostiche e terapeutiche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BIO/11: Biologia molecolare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MED/46: Scienze tecniche di medicina di laboratorio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MED/36: Diagnostica per immagini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BIO/14: Farmacologia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6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Terapia cellulare e molecolare in oncologia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MED/06: Oncologia medica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BIO/13: Biologia applicata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BIO/14: Farmacologia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6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Rettangolo 2"/>
          <p:cNvSpPr/>
          <p:nvPr/>
        </p:nvSpPr>
        <p:spPr>
          <a:xfrm>
            <a:off x="3837270" y="1147041"/>
            <a:ext cx="15013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>
                <a:solidFill>
                  <a:schemeClr val="tx2"/>
                </a:solidFill>
              </a:rPr>
              <a:t>ONCOLOGICO</a:t>
            </a:r>
            <a:endParaRPr lang="it-IT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36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5243607"/>
              </p:ext>
            </p:extLst>
          </p:nvPr>
        </p:nvGraphicFramePr>
        <p:xfrm>
          <a:off x="1259632" y="2276872"/>
          <a:ext cx="6400800" cy="29260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257300"/>
                <a:gridCol w="3886200"/>
                <a:gridCol w="685800"/>
                <a:gridCol w="57150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CORSO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SSD/MODULO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CFU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TOT.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Diagnostica molecolare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BIO/13: Biologia applicata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MED/03: Genetica medica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MED/43: Medicina legale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MED/17: Malattie infettive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BIO/12: Biochimica clinica e biologia molecolare clinica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6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Terapia cellulare e molecolare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BIO/13: Biologia applicata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MED/06: Oncologia medica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MED/15: Malattie del sangue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MED/09: Medicina interna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6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Ricerca e sviluppo di nuove metodologie diagnostiche e terapeutiche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MED/46: Scienze tecniche di medicina di laboratorio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BIO/11: Biologia molecolare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BIO/14: Farmacologia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6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" name="Rettangolo 3"/>
          <p:cNvSpPr/>
          <p:nvPr/>
        </p:nvSpPr>
        <p:spPr>
          <a:xfrm>
            <a:off x="2286000" y="119675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/>
              <a:t> </a:t>
            </a:r>
          </a:p>
          <a:p>
            <a:pPr algn="ctr"/>
            <a:r>
              <a:rPr lang="it-IT" b="1" dirty="0">
                <a:solidFill>
                  <a:schemeClr val="tx2"/>
                </a:solidFill>
              </a:rPr>
              <a:t>DIAGNOSTICO-TERAPEUTICO</a:t>
            </a:r>
            <a:endParaRPr lang="it-IT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72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681117"/>
              </p:ext>
            </p:extLst>
          </p:nvPr>
        </p:nvGraphicFramePr>
        <p:xfrm>
          <a:off x="1281336" y="2132856"/>
          <a:ext cx="6400800" cy="21945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46448"/>
                <a:gridCol w="3797052"/>
                <a:gridCol w="685800"/>
                <a:gridCol w="57150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Corso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SSD/MODULO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Crediti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Totali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Immunologia e immunopatologia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MED/04: Patologia generale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MED/16: Reumatologia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MED/03: Genetica medica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6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Trapiantologia sperimentale e clinica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MED/18: Chirurgia generale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MED/43: Medicina legale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BIO/14: Farmacologia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VET/05: Malattie infettive degli animali domestici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6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Terapie cellulari 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ingegneria tissutale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ING-IND/34: Bioingegneria industriale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MED/15: Malattie del sangue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960120" algn="l"/>
                        </a:tabLst>
                      </a:pPr>
                      <a:r>
                        <a:rPr lang="it-IT" sz="1200">
                          <a:effectLst/>
                        </a:rPr>
                        <a:t>MED/19: Chirurgia plastica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MED/28: Malattie odontostomatologiche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2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</a:rPr>
                        <a:t>1</a:t>
                      </a:r>
                      <a:endParaRPr lang="it-IT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6</a:t>
                      </a:r>
                      <a:endParaRPr lang="it-IT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Rettangolo 2"/>
          <p:cNvSpPr/>
          <p:nvPr/>
        </p:nvSpPr>
        <p:spPr>
          <a:xfrm>
            <a:off x="2195736" y="94559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b="1" dirty="0">
                <a:solidFill>
                  <a:schemeClr val="tx2"/>
                </a:solidFill>
              </a:rPr>
              <a:t>TRAPIANTOLOGIA, IMMUNOBIOTECNOLOGIE MEDICHE E INGEGNERIA TISSUTALE</a:t>
            </a:r>
            <a:endParaRPr lang="it-IT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59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516</Words>
  <Application>Microsoft Office PowerPoint</Application>
  <PresentationFormat>Presentazione su schermo (4:3)</PresentationFormat>
  <Paragraphs>263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Lucia Loseto</dc:creator>
  <cp:lastModifiedBy>Diego</cp:lastModifiedBy>
  <cp:revision>5</cp:revision>
  <dcterms:created xsi:type="dcterms:W3CDTF">2014-01-24T10:56:05Z</dcterms:created>
  <dcterms:modified xsi:type="dcterms:W3CDTF">2014-03-30T16:04:32Z</dcterms:modified>
</cp:coreProperties>
</file>